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60" r:id="rId3"/>
    <p:sldId id="257" r:id="rId4"/>
    <p:sldId id="258" r:id="rId5"/>
    <p:sldId id="259" r:id="rId6"/>
    <p:sldId id="262" r:id="rId7"/>
    <p:sldId id="261" r:id="rId8"/>
    <p:sldId id="263" r:id="rId9"/>
    <p:sldId id="265" r:id="rId10"/>
    <p:sldId id="264" r:id="rId11"/>
    <p:sldId id="271" r:id="rId12"/>
    <p:sldId id="266" r:id="rId13"/>
    <p:sldId id="275" r:id="rId14"/>
    <p:sldId id="267" r:id="rId15"/>
    <p:sldId id="274" r:id="rId16"/>
    <p:sldId id="268" r:id="rId17"/>
    <p:sldId id="269" r:id="rId18"/>
    <p:sldId id="272" r:id="rId19"/>
    <p:sldId id="273" r:id="rId20"/>
    <p:sldId id="27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08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257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13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90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337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248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38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12/2/2025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02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12/2/2025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324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12/2/2025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364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338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3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12/2/2025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429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Background Fill">
            <a:extLst>
              <a:ext uri="{FF2B5EF4-FFF2-40B4-BE49-F238E27FC236}">
                <a16:creationId xmlns:a16="http://schemas.microsoft.com/office/drawing/2014/main" id="{68CA250C-CF5A-4736-9249-D6111F7C5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C978CD5-696C-47A1-9AEC-EEB8D7D44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4B9B4A-1645-2413-6027-89B02870DF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868964"/>
            <a:ext cx="5598097" cy="2819626"/>
          </a:xfrm>
        </p:spPr>
        <p:txBody>
          <a:bodyPr>
            <a:normAutofit/>
          </a:bodyPr>
          <a:lstStyle/>
          <a:p>
            <a:r>
              <a:rPr lang="lv-LV" sz="5000" noProof="0" dirty="0"/>
              <a:t>Mākslīgā intelekta pamati un </a:t>
            </a:r>
            <a:r>
              <a:rPr lang="lv-LV" sz="5000" noProof="0" dirty="0" err="1"/>
              <a:t>mašīnmācīšanās</a:t>
            </a:r>
            <a:endParaRPr lang="lv-LV" sz="5000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888E3D-1DDC-F192-012D-88FF96F0DB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3902206"/>
            <a:ext cx="5598097" cy="2240529"/>
          </a:xfrm>
        </p:spPr>
        <p:txBody>
          <a:bodyPr>
            <a:normAutofit/>
          </a:bodyPr>
          <a:lstStyle/>
          <a:p>
            <a:r>
              <a:rPr lang="lv-LV" noProof="0" dirty="0"/>
              <a:t>11. decembris</a:t>
            </a:r>
          </a:p>
          <a:p>
            <a:r>
              <a:rPr lang="lv-LV" noProof="0" dirty="0"/>
              <a:t>Antons </a:t>
            </a:r>
            <a:r>
              <a:rPr lang="lv-LV" noProof="0" dirty="0" err="1"/>
              <a:t>Cvečkovskis</a:t>
            </a:r>
            <a:endParaRPr lang="lv-LV" noProof="0" dirty="0"/>
          </a:p>
        </p:txBody>
      </p:sp>
      <p:pic>
        <p:nvPicPr>
          <p:cNvPr id="24" name="Picture 23" descr="A purple and pink swirls&#10;&#10;AI-generated content may be incorrect.">
            <a:extLst>
              <a:ext uri="{FF2B5EF4-FFF2-40B4-BE49-F238E27FC236}">
                <a16:creationId xmlns:a16="http://schemas.microsoft.com/office/drawing/2014/main" id="{D7F6E3CF-FDB0-5BB6-7893-EEC584DC37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099" r="28788" b="-1"/>
          <a:stretch>
            <a:fillRect/>
          </a:stretch>
        </p:blipFill>
        <p:spPr>
          <a:xfrm>
            <a:off x="6480316" y="1"/>
            <a:ext cx="5726654" cy="6857999"/>
          </a:xfrm>
          <a:custGeom>
            <a:avLst/>
            <a:gdLst/>
            <a:ahLst/>
            <a:cxnLst/>
            <a:rect l="l" t="t" r="r" b="b"/>
            <a:pathLst>
              <a:path w="5726654" h="6857999">
                <a:moveTo>
                  <a:pt x="615191" y="3536634"/>
                </a:moveTo>
                <a:cubicBezTo>
                  <a:pt x="896629" y="3536634"/>
                  <a:pt x="1124779" y="3764784"/>
                  <a:pt x="1124779" y="4046222"/>
                </a:cubicBezTo>
                <a:cubicBezTo>
                  <a:pt x="1124779" y="4327660"/>
                  <a:pt x="896629" y="4555810"/>
                  <a:pt x="615191" y="4555810"/>
                </a:cubicBezTo>
                <a:cubicBezTo>
                  <a:pt x="333753" y="4555810"/>
                  <a:pt x="105603" y="4327660"/>
                  <a:pt x="105603" y="4046222"/>
                </a:cubicBezTo>
                <a:cubicBezTo>
                  <a:pt x="105603" y="3764784"/>
                  <a:pt x="333753" y="3536634"/>
                  <a:pt x="615191" y="3536634"/>
                </a:cubicBezTo>
                <a:close/>
                <a:moveTo>
                  <a:pt x="1497781" y="0"/>
                </a:moveTo>
                <a:lnTo>
                  <a:pt x="5726654" y="0"/>
                </a:lnTo>
                <a:lnTo>
                  <a:pt x="5726654" y="6857999"/>
                </a:lnTo>
                <a:lnTo>
                  <a:pt x="311758" y="6857999"/>
                </a:lnTo>
                <a:lnTo>
                  <a:pt x="314131" y="6707669"/>
                </a:lnTo>
                <a:cubicBezTo>
                  <a:pt x="335133" y="6366408"/>
                  <a:pt x="433652" y="6019041"/>
                  <a:pt x="599703" y="5670857"/>
                </a:cubicBezTo>
                <a:cubicBezTo>
                  <a:pt x="770258" y="5311555"/>
                  <a:pt x="1010814" y="4986831"/>
                  <a:pt x="1211434" y="4641254"/>
                </a:cubicBezTo>
                <a:cubicBezTo>
                  <a:pt x="1493037" y="4154455"/>
                  <a:pt x="1511836" y="3622743"/>
                  <a:pt x="1053042" y="3164268"/>
                </a:cubicBezTo>
                <a:cubicBezTo>
                  <a:pt x="881978" y="2993263"/>
                  <a:pt x="700423" y="2805522"/>
                  <a:pt x="607049" y="2589404"/>
                </a:cubicBezTo>
                <a:cubicBezTo>
                  <a:pt x="366280" y="2032157"/>
                  <a:pt x="541126" y="1508060"/>
                  <a:pt x="1054916" y="1068098"/>
                </a:cubicBezTo>
                <a:cubicBezTo>
                  <a:pt x="1261028" y="891534"/>
                  <a:pt x="1489689" y="709487"/>
                  <a:pt x="1502878" y="419994"/>
                </a:cubicBezTo>
                <a:cubicBezTo>
                  <a:pt x="1506390" y="341909"/>
                  <a:pt x="1507263" y="263519"/>
                  <a:pt x="1505905" y="184995"/>
                </a:cubicBezTo>
                <a:close/>
                <a:moveTo>
                  <a:pt x="14544" y="0"/>
                </a:moveTo>
                <a:lnTo>
                  <a:pt x="879353" y="0"/>
                </a:lnTo>
                <a:lnTo>
                  <a:pt x="892054" y="78051"/>
                </a:lnTo>
                <a:cubicBezTo>
                  <a:pt x="904493" y="285270"/>
                  <a:pt x="770272" y="479620"/>
                  <a:pt x="561941" y="535442"/>
                </a:cubicBezTo>
                <a:cubicBezTo>
                  <a:pt x="323847" y="599239"/>
                  <a:pt x="79117" y="457944"/>
                  <a:pt x="15320" y="219851"/>
                </a:cubicBezTo>
                <a:cubicBezTo>
                  <a:pt x="-630" y="160328"/>
                  <a:pt x="-3761" y="100390"/>
                  <a:pt x="4235" y="4296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28561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5C643-6259-B10A-1388-9DB34D773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22364"/>
            <a:ext cx="10972800" cy="914083"/>
          </a:xfrm>
        </p:spPr>
        <p:txBody>
          <a:bodyPr>
            <a:normAutofit/>
          </a:bodyPr>
          <a:lstStyle/>
          <a:p>
            <a:r>
              <a:rPr lang="en-GB" dirty="0" err="1"/>
              <a:t>Kādas</a:t>
            </a:r>
            <a:r>
              <a:rPr lang="en-GB" dirty="0"/>
              <a:t> </a:t>
            </a:r>
            <a:r>
              <a:rPr lang="en-GB" dirty="0" err="1"/>
              <a:t>problēmas</a:t>
            </a:r>
            <a:r>
              <a:rPr lang="en-GB" dirty="0"/>
              <a:t> </a:t>
            </a:r>
            <a:r>
              <a:rPr lang="en-GB" dirty="0" err="1"/>
              <a:t>risina</a:t>
            </a:r>
            <a:r>
              <a:rPr lang="en-GB" dirty="0"/>
              <a:t> </a:t>
            </a:r>
            <a:r>
              <a:rPr lang="en-GB" dirty="0" err="1"/>
              <a:t>mašīnmācīšanās</a:t>
            </a:r>
            <a:r>
              <a:rPr lang="en-GB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6E4FC-2C76-E849-4017-3802B395C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372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A1F84-6280-494B-D221-97DFFB512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 err="1"/>
              <a:t>Types</a:t>
            </a:r>
            <a:r>
              <a:rPr lang="lv-LV" dirty="0"/>
              <a:t> </a:t>
            </a:r>
            <a:r>
              <a:rPr lang="lv-LV" dirty="0" err="1"/>
              <a:t>of</a:t>
            </a:r>
            <a:r>
              <a:rPr lang="lv-LV" dirty="0"/>
              <a:t> ML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B484B-4E19-AF6B-DA9A-009A47FFA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170" name="Picture 2" descr="Three Main Types of Machine Learning Algorithms Explained - Meme Version :  r/TheInsaneApp">
            <a:extLst>
              <a:ext uri="{FF2B5EF4-FFF2-40B4-BE49-F238E27FC236}">
                <a16:creationId xmlns:a16="http://schemas.microsoft.com/office/drawing/2014/main" id="{4669D20C-5EC4-2509-3B49-585A9DD98F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93"/>
          <a:stretch>
            <a:fillRect/>
          </a:stretch>
        </p:blipFill>
        <p:spPr bwMode="auto">
          <a:xfrm>
            <a:off x="4995329" y="738153"/>
            <a:ext cx="6973887" cy="540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175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C5127-E764-5E6D-A2A0-5838E66F5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 err="1"/>
              <a:t>Linear</a:t>
            </a:r>
            <a:r>
              <a:rPr lang="lv-LV" dirty="0"/>
              <a:t> </a:t>
            </a:r>
            <a:r>
              <a:rPr lang="lv-LV" dirty="0" err="1"/>
              <a:t>Regression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6C7BB-7FA1-EBFF-A6CA-7C51D8954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https://mlu-explain.github.io/linear-regression/</a:t>
            </a:r>
          </a:p>
        </p:txBody>
      </p:sp>
    </p:spTree>
    <p:extLst>
      <p:ext uri="{BB962C8B-B14F-4D97-AF65-F5344CB8AC3E}">
        <p14:creationId xmlns:p14="http://schemas.microsoft.com/office/powerpoint/2010/main" val="4164973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33FAC-5B94-964F-D3EF-35057FFFB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 err="1"/>
              <a:t>Linear</a:t>
            </a:r>
            <a:r>
              <a:rPr lang="lv-LV" dirty="0"/>
              <a:t> </a:t>
            </a:r>
            <a:r>
              <a:rPr lang="lv-LV" dirty="0" err="1"/>
              <a:t>Regression</a:t>
            </a:r>
            <a:endParaRPr lang="en-GB" dirty="0"/>
          </a:p>
        </p:txBody>
      </p:sp>
      <p:pic>
        <p:nvPicPr>
          <p:cNvPr id="5122" name="Picture 2" descr="Linear Regression">
            <a:extLst>
              <a:ext uri="{FF2B5EF4-FFF2-40B4-BE49-F238E27FC236}">
                <a16:creationId xmlns:a16="http://schemas.microsoft.com/office/drawing/2014/main" id="{2EEBB32D-70CE-03F5-6B76-8DDDC1088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" y="2156035"/>
            <a:ext cx="4562475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undamentals of Linear Regression - Mihail Eric">
            <a:extLst>
              <a:ext uri="{FF2B5EF4-FFF2-40B4-BE49-F238E27FC236}">
                <a16:creationId xmlns:a16="http://schemas.microsoft.com/office/drawing/2014/main" id="{938B5F12-4AD7-35A0-3D58-870FD1E11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684" y="1883347"/>
            <a:ext cx="4391025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836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B8916-E20A-3281-BDCA-372E86434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 err="1"/>
              <a:t>Logistic</a:t>
            </a:r>
            <a:r>
              <a:rPr lang="lv-LV" dirty="0"/>
              <a:t> </a:t>
            </a:r>
            <a:r>
              <a:rPr lang="lv-LV" dirty="0" err="1"/>
              <a:t>Regression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B9F48-6F9B-B1CF-5646-1D682B0DF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https://mlu-explain.github.io/logistic-regression/</a:t>
            </a:r>
          </a:p>
        </p:txBody>
      </p:sp>
      <p:pic>
        <p:nvPicPr>
          <p:cNvPr id="6146" name="Picture 2" descr="Christoph Molnar 🦋 christophmolnar.bsky.social on X">
            <a:extLst>
              <a:ext uri="{FF2B5EF4-FFF2-40B4-BE49-F238E27FC236}">
                <a16:creationId xmlns:a16="http://schemas.microsoft.com/office/drawing/2014/main" id="{A66FB473-783B-57E2-BC3D-C42CA7382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175" y="1380238"/>
            <a:ext cx="484822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524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44AC4-0DA1-5E66-5C37-1A3E49B23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 err="1"/>
              <a:t>Classification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4D2B8-CEB5-808A-3BCA-1FCDC0134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100" name="Picture 4" descr="Is This a Pigeon” Meme Explained – Pigeonpedia">
            <a:extLst>
              <a:ext uri="{FF2B5EF4-FFF2-40B4-BE49-F238E27FC236}">
                <a16:creationId xmlns:a16="http://schemas.microsoft.com/office/drawing/2014/main" id="{8B268A1C-1A73-FA76-76C6-975620038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012" y="2106204"/>
            <a:ext cx="6572250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380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A68A8-700E-EFAC-0514-3F2422121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 err="1"/>
              <a:t>Clustering</a:t>
            </a:r>
            <a:r>
              <a:rPr lang="lv-LV" dirty="0"/>
              <a:t> &amp; K-</a:t>
            </a:r>
            <a:r>
              <a:rPr lang="lv-LV" dirty="0" err="1"/>
              <a:t>Means</a:t>
            </a:r>
            <a:r>
              <a:rPr lang="lv-LV" dirty="0"/>
              <a:t> </a:t>
            </a:r>
            <a:r>
              <a:rPr lang="lv-LV" dirty="0" err="1"/>
              <a:t>algorithms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36AD2-CC28-A7F4-8404-0C354EFF3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 descr="dataScienceGuysExplain : r/ProgrammerHumor">
            <a:extLst>
              <a:ext uri="{FF2B5EF4-FFF2-40B4-BE49-F238E27FC236}">
                <a16:creationId xmlns:a16="http://schemas.microsoft.com/office/drawing/2014/main" id="{4CCCA615-1224-DC3E-76FF-91096C8F5A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3" t="4772" r="2091"/>
          <a:stretch>
            <a:fillRect/>
          </a:stretch>
        </p:blipFill>
        <p:spPr bwMode="auto">
          <a:xfrm>
            <a:off x="7546206" y="163629"/>
            <a:ext cx="3811604" cy="6530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yTorch [Tabular] — Binary Classification | by Akshaj Verma | TDS Archive |  Medium">
            <a:extLst>
              <a:ext uri="{FF2B5EF4-FFF2-40B4-BE49-F238E27FC236}">
                <a16:creationId xmlns:a16="http://schemas.microsoft.com/office/drawing/2014/main" id="{F84188E4-B899-1740-C856-301013512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55" y="1883347"/>
            <a:ext cx="624840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777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F9AB7-0368-C4B3-50CC-2E3E951F4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 err="1"/>
              <a:t>Neural</a:t>
            </a:r>
            <a:r>
              <a:rPr lang="lv-LV" dirty="0"/>
              <a:t> </a:t>
            </a:r>
            <a:r>
              <a:rPr lang="lv-LV" dirty="0" err="1"/>
              <a:t>Networks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7EA1E-8459-EDCE-3C75-7D55A465B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https://mlu-explain.github.io/neural-networks/</a:t>
            </a:r>
          </a:p>
        </p:txBody>
      </p:sp>
    </p:spTree>
    <p:extLst>
      <p:ext uri="{BB962C8B-B14F-4D97-AF65-F5344CB8AC3E}">
        <p14:creationId xmlns:p14="http://schemas.microsoft.com/office/powerpoint/2010/main" val="3773706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4156D-C8CB-C1C9-D0C5-217493B96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 err="1"/>
              <a:t>Recurrent</a:t>
            </a:r>
            <a:r>
              <a:rPr lang="lv-LV" dirty="0"/>
              <a:t> </a:t>
            </a:r>
            <a:r>
              <a:rPr lang="lv-LV" dirty="0" err="1"/>
              <a:t>Neural</a:t>
            </a:r>
            <a:r>
              <a:rPr lang="lv-LV" dirty="0"/>
              <a:t> </a:t>
            </a:r>
            <a:r>
              <a:rPr lang="lv-LV" dirty="0" err="1"/>
              <a:t>Networks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0F641-7EB5-4F8B-3381-955C9FE36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v-LV" dirty="0" err="1"/>
              <a:t>asdas</a:t>
            </a:r>
            <a:endParaRPr lang="en-GB" dirty="0"/>
          </a:p>
        </p:txBody>
      </p:sp>
      <p:pic>
        <p:nvPicPr>
          <p:cNvPr id="2050" name="Picture 2" descr="RNN be like! #RNN #NeuralNetwork #meme">
            <a:extLst>
              <a:ext uri="{FF2B5EF4-FFF2-40B4-BE49-F238E27FC236}">
                <a16:creationId xmlns:a16="http://schemas.microsoft.com/office/drawing/2014/main" id="{9822CDF9-6D8A-3EC8-0C5E-5A2B7CE3A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684" y="2136204"/>
            <a:ext cx="504825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8738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BBD4E-F560-84F2-1E31-0AD88B4D1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 err="1"/>
              <a:t>Generative</a:t>
            </a:r>
            <a:r>
              <a:rPr lang="lv-LV" dirty="0"/>
              <a:t> </a:t>
            </a:r>
            <a:r>
              <a:rPr lang="lv-LV" dirty="0" err="1"/>
              <a:t>Adversarial</a:t>
            </a:r>
            <a:r>
              <a:rPr lang="lv-LV" dirty="0"/>
              <a:t> </a:t>
            </a:r>
            <a:r>
              <a:rPr lang="lv-LV" dirty="0" err="1"/>
              <a:t>Networks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87C0A-A2F3-5813-0706-C14D2F987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v-LV" dirty="0" err="1"/>
              <a:t>asdd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EEEDA4-CE0A-00A5-EE50-25E49197B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241" y="1883347"/>
            <a:ext cx="666750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242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934A6-354C-D756-19C3-71D15F13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Šodien </a:t>
            </a:r>
            <a:r>
              <a:rPr lang="lv-LV" dirty="0" err="1"/>
              <a:t>memes</a:t>
            </a:r>
            <a:r>
              <a:rPr lang="lv-LV" dirty="0"/>
              <a:t> + ML = zināšanas</a:t>
            </a:r>
            <a:endParaRPr lang="en-GB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3C17487-A6B9-D460-9E83-70D07ACE38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435" y="2106613"/>
            <a:ext cx="4013129" cy="403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772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65326-0966-EAA4-BE52-7B7B7829A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 err="1"/>
              <a:t>Physics</a:t>
            </a:r>
            <a:r>
              <a:rPr lang="lv-LV" dirty="0"/>
              <a:t> + AI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3E26D-5630-029B-0A05-6ED943934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4682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1BBDF-62A8-1558-31B5-32239710A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Saturs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0B9DF-6107-0EF8-CEE0-BF286FA1E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Kas </a:t>
            </a:r>
            <a:r>
              <a:rPr lang="en-GB" dirty="0" err="1"/>
              <a:t>ir</a:t>
            </a:r>
            <a:r>
              <a:rPr lang="en-GB" dirty="0"/>
              <a:t> </a:t>
            </a:r>
            <a:r>
              <a:rPr lang="en-GB" dirty="0" err="1"/>
              <a:t>mašīnmācīšanās</a:t>
            </a:r>
            <a:r>
              <a:rPr lang="en-GB" dirty="0"/>
              <a:t>?</a:t>
            </a:r>
            <a:endParaRPr lang="lv-LV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/>
              <a:t>Kādas</a:t>
            </a:r>
            <a:r>
              <a:rPr lang="en-GB" dirty="0"/>
              <a:t> </a:t>
            </a:r>
            <a:r>
              <a:rPr lang="en-GB" dirty="0" err="1"/>
              <a:t>problēmas</a:t>
            </a:r>
            <a:r>
              <a:rPr lang="en-GB" dirty="0"/>
              <a:t> </a:t>
            </a:r>
            <a:r>
              <a:rPr lang="en-GB" dirty="0" err="1"/>
              <a:t>risina</a:t>
            </a:r>
            <a:r>
              <a:rPr lang="en-GB" dirty="0"/>
              <a:t> </a:t>
            </a:r>
            <a:r>
              <a:rPr lang="en-GB" dirty="0" err="1"/>
              <a:t>mašīnmācīšanās</a:t>
            </a:r>
            <a:r>
              <a:rPr lang="en-GB" dirty="0"/>
              <a:t>?</a:t>
            </a:r>
            <a:endParaRPr lang="lv-LV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/>
              <a:t>Mašīnmācīšanās</a:t>
            </a:r>
            <a:r>
              <a:rPr lang="en-GB" dirty="0"/>
              <a:t> </a:t>
            </a:r>
            <a:r>
              <a:rPr lang="en-GB" dirty="0" err="1"/>
              <a:t>limitācijas</a:t>
            </a:r>
            <a:endParaRPr lang="lv-LV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Python </a:t>
            </a:r>
            <a:r>
              <a:rPr lang="en-GB" dirty="0" err="1"/>
              <a:t>koda</a:t>
            </a:r>
            <a:r>
              <a:rPr lang="en-GB" dirty="0"/>
              <a:t> </a:t>
            </a:r>
            <a:r>
              <a:rPr lang="en-GB" dirty="0" err="1"/>
              <a:t>piemērs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1271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FDE3E-39AD-015E-C30F-69A2ABF83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Kas </a:t>
            </a:r>
            <a:r>
              <a:rPr lang="en-GB" dirty="0" err="1"/>
              <a:t>ir</a:t>
            </a:r>
            <a:r>
              <a:rPr lang="en-GB" dirty="0"/>
              <a:t> </a:t>
            </a:r>
            <a:r>
              <a:rPr lang="en-GB" dirty="0" err="1"/>
              <a:t>mašīnmācīšanās</a:t>
            </a:r>
            <a:r>
              <a:rPr lang="en-GB" dirty="0"/>
              <a:t>?</a:t>
            </a:r>
          </a:p>
        </p:txBody>
      </p:sp>
      <p:pic>
        <p:nvPicPr>
          <p:cNvPr id="1026" name="Picture 2" descr="I'm not saying it's magic but magic - Ancient Aliens - Crazy History  Channel Guy Meme Generator">
            <a:extLst>
              <a:ext uri="{FF2B5EF4-FFF2-40B4-BE49-F238E27FC236}">
                <a16:creationId xmlns:a16="http://schemas.microsoft.com/office/drawing/2014/main" id="{923FAFE0-92A0-3CE9-97A3-CE7F0444587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61374"/>
            <a:ext cx="5657137" cy="403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6DCD860-94DE-BDF6-2BD3-1E8842E8A9A9}"/>
              </a:ext>
            </a:extLst>
          </p:cNvPr>
          <p:cNvSpPr txBox="1">
            <a:spLocks/>
          </p:cNvSpPr>
          <p:nvPr/>
        </p:nvSpPr>
        <p:spPr>
          <a:xfrm>
            <a:off x="609600" y="2106204"/>
            <a:ext cx="5040429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lv-LV" dirty="0"/>
              <a:t>S</a:t>
            </a:r>
            <a:r>
              <a:rPr lang="en-GB" dirty="0" err="1"/>
              <a:t>pecifiska</a:t>
            </a:r>
            <a:r>
              <a:rPr lang="en-GB" dirty="0"/>
              <a:t> </a:t>
            </a:r>
            <a:r>
              <a:rPr lang="lv-LV" dirty="0"/>
              <a:t>mākslīga intelekta</a:t>
            </a:r>
            <a:r>
              <a:rPr lang="en-GB" dirty="0"/>
              <a:t> </a:t>
            </a:r>
            <a:r>
              <a:rPr lang="en-GB" dirty="0" err="1"/>
              <a:t>joma</a:t>
            </a:r>
            <a:endParaRPr lang="lv-LV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v-LV" dirty="0"/>
              <a:t>S</a:t>
            </a:r>
            <a:r>
              <a:rPr lang="en-GB" dirty="0" err="1"/>
              <a:t>istēma</a:t>
            </a:r>
            <a:r>
              <a:rPr lang="en-GB" dirty="0"/>
              <a:t> </a:t>
            </a:r>
            <a:r>
              <a:rPr lang="en-GB" dirty="0" err="1"/>
              <a:t>mācās</a:t>
            </a:r>
            <a:r>
              <a:rPr lang="en-GB" dirty="0"/>
              <a:t> </a:t>
            </a:r>
            <a:r>
              <a:rPr lang="en-GB" dirty="0" err="1"/>
              <a:t>atrast</a:t>
            </a:r>
            <a:r>
              <a:rPr lang="en-GB" dirty="0"/>
              <a:t> </a:t>
            </a:r>
            <a:r>
              <a:rPr lang="lv-LV" dirty="0"/>
              <a:t>likumsakarības</a:t>
            </a:r>
            <a:r>
              <a:rPr lang="en-GB" dirty="0"/>
              <a:t> </a:t>
            </a:r>
            <a:r>
              <a:rPr lang="en-GB" dirty="0" err="1"/>
              <a:t>piemēros</a:t>
            </a:r>
            <a:r>
              <a:rPr lang="en-GB" dirty="0"/>
              <a:t>, lai </a:t>
            </a:r>
            <a:r>
              <a:rPr lang="en-GB" dirty="0" err="1"/>
              <a:t>veiktu</a:t>
            </a:r>
            <a:r>
              <a:rPr lang="en-GB" dirty="0"/>
              <a:t> </a:t>
            </a:r>
            <a:r>
              <a:rPr lang="en-GB" dirty="0" err="1"/>
              <a:t>prognozes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3915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5713E-3F42-11F0-046F-6744B3C4B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Kā</a:t>
            </a:r>
            <a:r>
              <a:rPr lang="en-GB" dirty="0"/>
              <a:t> var </a:t>
            </a:r>
            <a:r>
              <a:rPr lang="en-GB" dirty="0" err="1"/>
              <a:t>kaut</a:t>
            </a:r>
            <a:r>
              <a:rPr lang="en-GB" dirty="0"/>
              <a:t> ko </a:t>
            </a:r>
            <a:r>
              <a:rPr lang="en-GB" dirty="0" err="1"/>
              <a:t>iemācīties</a:t>
            </a:r>
            <a:r>
              <a:rPr lang="en-GB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D7419-C4D8-108B-1899-1D336BBE5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v-LV" dirty="0"/>
              <a:t>"H</a:t>
            </a:r>
            <a:r>
              <a:rPr lang="en-US" dirty="0"/>
              <a:t>ow can computers learn to solve problems without being explicitly programmed</a:t>
            </a:r>
            <a:r>
              <a:rPr lang="lv-LV" dirty="0"/>
              <a:t>?" - </a:t>
            </a:r>
            <a:r>
              <a:rPr lang="lv-LV" dirty="0" err="1"/>
              <a:t>Arthur</a:t>
            </a:r>
            <a:r>
              <a:rPr lang="lv-LV" dirty="0"/>
              <a:t> Samuel, 1959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/>
              <a:t>Algoritmiska</a:t>
            </a:r>
            <a:r>
              <a:rPr lang="en-GB" dirty="0"/>
              <a:t> </a:t>
            </a:r>
            <a:r>
              <a:rPr lang="en-GB" dirty="0" err="1"/>
              <a:t>mācīšanās</a:t>
            </a:r>
            <a:r>
              <a:rPr lang="en-GB" dirty="0"/>
              <a:t> (</a:t>
            </a:r>
            <a:r>
              <a:rPr lang="en-GB" dirty="0" err="1"/>
              <a:t>deduktīvā</a:t>
            </a:r>
            <a:r>
              <a:rPr lang="en-GB" dirty="0"/>
              <a:t> </a:t>
            </a:r>
            <a:r>
              <a:rPr lang="en-GB" dirty="0" err="1"/>
              <a:t>mācīšanās</a:t>
            </a:r>
            <a:r>
              <a:rPr lang="en-GB" dirty="0"/>
              <a:t>)</a:t>
            </a:r>
            <a:endParaRPr lang="lv-LV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/>
              <a:t>Mašīnmācīšanās</a:t>
            </a:r>
            <a:r>
              <a:rPr lang="lv-LV" dirty="0"/>
              <a:t> </a:t>
            </a:r>
            <a:r>
              <a:rPr lang="en-GB" dirty="0"/>
              <a:t>(</a:t>
            </a:r>
            <a:r>
              <a:rPr lang="en-GB" dirty="0" err="1"/>
              <a:t>induktīvā</a:t>
            </a:r>
            <a:r>
              <a:rPr lang="en-GB" dirty="0"/>
              <a:t> </a:t>
            </a:r>
            <a:r>
              <a:rPr lang="en-GB" dirty="0" err="1"/>
              <a:t>mācīšanās</a:t>
            </a:r>
            <a:r>
              <a:rPr lang="en-GB" dirty="0"/>
              <a:t>) </a:t>
            </a:r>
          </a:p>
        </p:txBody>
      </p:sp>
      <p:pic>
        <p:nvPicPr>
          <p:cNvPr id="4098" name="Picture 2" descr="Memetic Memory: What Memes Can Teach Us About Machine Learning">
            <a:extLst>
              <a:ext uri="{FF2B5EF4-FFF2-40B4-BE49-F238E27FC236}">
                <a16:creationId xmlns:a16="http://schemas.microsoft.com/office/drawing/2014/main" id="{634A0354-7517-8C20-3BE2-C63F26C51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757" y="2750257"/>
            <a:ext cx="3620510" cy="361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108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5CAB30-0A29-6778-6F90-49B532FC753A}"/>
              </a:ext>
            </a:extLst>
          </p:cNvPr>
          <p:cNvSpPr/>
          <p:nvPr/>
        </p:nvSpPr>
        <p:spPr>
          <a:xfrm>
            <a:off x="3888493" y="389303"/>
            <a:ext cx="3777996" cy="8503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Machine Learning Enthusiasts</a:t>
            </a:r>
            <a:r>
              <a:rPr lang="lv-LV" dirty="0"/>
              <a:t>?</a:t>
            </a:r>
            <a:endParaRPr lang="en-GB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7897555-764B-E320-71C3-87BBC24B77A9}"/>
              </a:ext>
            </a:extLst>
          </p:cNvPr>
          <p:cNvSpPr/>
          <p:nvPr/>
        </p:nvSpPr>
        <p:spPr>
          <a:xfrm rot="8100000">
            <a:off x="2708789" y="1778274"/>
            <a:ext cx="1994857" cy="1953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3BC212-6F1B-0CB9-243B-031A36326615}"/>
              </a:ext>
            </a:extLst>
          </p:cNvPr>
          <p:cNvSpPr txBox="1"/>
          <p:nvPr/>
        </p:nvSpPr>
        <p:spPr>
          <a:xfrm>
            <a:off x="3043694" y="1540691"/>
            <a:ext cx="537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v-LV" dirty="0" err="1"/>
              <a:t>Yes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33A94-9A1C-5EA9-E3D2-93F4CE7F4F44}"/>
              </a:ext>
            </a:extLst>
          </p:cNvPr>
          <p:cNvSpPr txBox="1"/>
          <p:nvPr/>
        </p:nvSpPr>
        <p:spPr>
          <a:xfrm>
            <a:off x="7976874" y="1598092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v-LV" dirty="0"/>
              <a:t>No</a:t>
            </a:r>
            <a:endParaRPr lang="en-GB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975B191-6EA8-DE05-6D43-592E1A922E86}"/>
              </a:ext>
            </a:extLst>
          </p:cNvPr>
          <p:cNvSpPr/>
          <p:nvPr/>
        </p:nvSpPr>
        <p:spPr>
          <a:xfrm rot="2700000">
            <a:off x="7063612" y="1630331"/>
            <a:ext cx="1552439" cy="2552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051D42D-CE22-04E3-5BBB-0F15D253B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729" y="2729016"/>
            <a:ext cx="4786947" cy="2386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6794D1-C9A9-6F48-9F8E-EFB2796E9A24}"/>
              </a:ext>
            </a:extLst>
          </p:cNvPr>
          <p:cNvSpPr txBox="1"/>
          <p:nvPr/>
        </p:nvSpPr>
        <p:spPr>
          <a:xfrm>
            <a:off x="1561104" y="5135622"/>
            <a:ext cx="9421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Credits: why? This is not even</a:t>
            </a:r>
            <a:r>
              <a:rPr lang="lv-LV" dirty="0"/>
              <a:t> </a:t>
            </a:r>
            <a:r>
              <a:rPr lang="en-US" dirty="0"/>
              <a:t>a meme, just the best ML instructor preaching his lessons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24E106-43EC-D786-28AE-D748847EFFC9}"/>
              </a:ext>
            </a:extLst>
          </p:cNvPr>
          <p:cNvSpPr txBox="1"/>
          <p:nvPr/>
        </p:nvSpPr>
        <p:spPr>
          <a:xfrm>
            <a:off x="7679551" y="2349126"/>
            <a:ext cx="1871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Sir Andrew Ng</a:t>
            </a:r>
          </a:p>
        </p:txBody>
      </p:sp>
    </p:spTree>
    <p:extLst>
      <p:ext uri="{BB962C8B-B14F-4D97-AF65-F5344CB8AC3E}">
        <p14:creationId xmlns:p14="http://schemas.microsoft.com/office/powerpoint/2010/main" val="1257823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0A398-E416-2055-B1D1-B7CADE221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5204"/>
            <a:ext cx="10972800" cy="904939"/>
          </a:xfrm>
        </p:spPr>
        <p:txBody>
          <a:bodyPr>
            <a:normAutofit fontScale="90000"/>
          </a:bodyPr>
          <a:lstStyle/>
          <a:p>
            <a:r>
              <a:rPr lang="en-GB" dirty="0"/>
              <a:t>MATH + ALGORITHM = MACHINE LEARNING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9A8FEF1-02A2-BF4A-009F-52106AD62D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16" y="2124901"/>
            <a:ext cx="5882543" cy="403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F79386-B621-03D1-041A-72C95CD245E7}"/>
              </a:ext>
            </a:extLst>
          </p:cNvPr>
          <p:cNvSpPr txBox="1"/>
          <p:nvPr/>
        </p:nvSpPr>
        <p:spPr>
          <a:xfrm>
            <a:off x="6873143" y="2124901"/>
            <a:ext cx="48890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Machine learning (ML) is the scientific study of algorithms and </a:t>
            </a:r>
            <a:r>
              <a:rPr lang="en-US" b="1" i="1" dirty="0"/>
              <a:t>statistical</a:t>
            </a:r>
            <a:r>
              <a:rPr lang="en-US" i="1" dirty="0"/>
              <a:t> models that computer systems use to perform a specific task without using explicit instructions, relying on patterns and inference instead.</a:t>
            </a:r>
            <a:r>
              <a:rPr lang="lv-LV" i="1" dirty="0"/>
              <a:t> - </a:t>
            </a:r>
            <a:r>
              <a:rPr lang="lv-LV" i="1" dirty="0" err="1"/>
              <a:t>Wikipedia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2698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295F1-A10C-B28E-2EE9-9ACE371D1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D33EB94-1258-4D79-C7EC-480AA938F57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287" y="2106613"/>
            <a:ext cx="4035425" cy="403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234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ADA77-31C8-663B-9A94-AADFB639E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Kā </a:t>
            </a:r>
            <a:r>
              <a:rPr lang="lv-LV" dirty="0"/>
              <a:t>mākslīgais intelekts</a:t>
            </a:r>
            <a:r>
              <a:rPr lang="it-IT" dirty="0"/>
              <a:t> un </a:t>
            </a:r>
            <a:r>
              <a:rPr lang="lv-LV" dirty="0" err="1"/>
              <a:t>mašīnmācīšanās</a:t>
            </a:r>
            <a:r>
              <a:rPr lang="it-IT" dirty="0"/>
              <a:t> atšķiras?</a:t>
            </a:r>
            <a:endParaRPr lang="en-GB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2DBB57C-2073-739A-FC53-A8174552B64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568" y="2106613"/>
            <a:ext cx="3564863" cy="403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867826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Custom 11">
      <a:dk1>
        <a:srgbClr val="262626"/>
      </a:dk1>
      <a:lt1>
        <a:sysClr val="window" lastClr="FFFFFF"/>
      </a:lt1>
      <a:dk2>
        <a:srgbClr val="2F333D"/>
      </a:dk2>
      <a:lt2>
        <a:srgbClr val="E9F3F3"/>
      </a:lt2>
      <a:accent1>
        <a:srgbClr val="1EBE9B"/>
      </a:accent1>
      <a:accent2>
        <a:srgbClr val="FD8686"/>
      </a:accent2>
      <a:accent3>
        <a:srgbClr val="0AC8AD"/>
      </a:accent3>
      <a:accent4>
        <a:srgbClr val="E69500"/>
      </a:accent4>
      <a:accent5>
        <a:srgbClr val="EC4E70"/>
      </a:accent5>
      <a:accent6>
        <a:srgbClr val="794DFF"/>
      </a:accent6>
      <a:hlink>
        <a:srgbClr val="3E8FF1"/>
      </a:hlink>
      <a:folHlink>
        <a:srgbClr val="939393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1314</TotalTime>
  <Words>226</Words>
  <Application>Microsoft Office PowerPoint</Application>
  <PresentationFormat>Widescreen</PresentationFormat>
  <Paragraphs>40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Avenir Next LT Pro</vt:lpstr>
      <vt:lpstr>Posterama</vt:lpstr>
      <vt:lpstr>SplashVTI</vt:lpstr>
      <vt:lpstr>Mākslīgā intelekta pamati un mašīnmācīšanās</vt:lpstr>
      <vt:lpstr>Šodien memes + ML = zināšanas</vt:lpstr>
      <vt:lpstr>Saturs</vt:lpstr>
      <vt:lpstr>Kas ir mašīnmācīšanās?</vt:lpstr>
      <vt:lpstr>Kā var kaut ko iemācīties?</vt:lpstr>
      <vt:lpstr>PowerPoint Presentation</vt:lpstr>
      <vt:lpstr>MATH + ALGORITHM = MACHINE LEARNING</vt:lpstr>
      <vt:lpstr>PowerPoint Presentation</vt:lpstr>
      <vt:lpstr>Kā mākslīgais intelekts un mašīnmācīšanās atšķiras?</vt:lpstr>
      <vt:lpstr>Kādas problēmas risina mašīnmācīšanās?</vt:lpstr>
      <vt:lpstr>Types of ML</vt:lpstr>
      <vt:lpstr>Linear Regression</vt:lpstr>
      <vt:lpstr>Linear Regression</vt:lpstr>
      <vt:lpstr>Logistic Regression</vt:lpstr>
      <vt:lpstr>Classification</vt:lpstr>
      <vt:lpstr>Clustering &amp; K-Means algorithms</vt:lpstr>
      <vt:lpstr>Neural Networks</vt:lpstr>
      <vt:lpstr>Recurrent Neural Networks</vt:lpstr>
      <vt:lpstr>Generative Adversarial Networks</vt:lpstr>
      <vt:lpstr>Physics + AI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Anton Tsvechkovsky</dc:creator>
  <cp:lastModifiedBy>Anton Tsvechkovsky</cp:lastModifiedBy>
  <cp:revision>7</cp:revision>
  <dcterms:created xsi:type="dcterms:W3CDTF">2025-11-27T09:49:29Z</dcterms:created>
  <dcterms:modified xsi:type="dcterms:W3CDTF">2025-12-02T21:58:02Z</dcterms:modified>
</cp:coreProperties>
</file>